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5" r:id="rId6"/>
    <p:sldId id="262" r:id="rId7"/>
    <p:sldId id="261"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10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30868-F628-422F-A341-76F95C6F3D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7644B6-958D-4956-85E5-FED1FB85C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94A6C9-6112-4D44-A106-1B4CA434D912}"/>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5" name="Footer Placeholder 4">
            <a:extLst>
              <a:ext uri="{FF2B5EF4-FFF2-40B4-BE49-F238E27FC236}">
                <a16:creationId xmlns:a16="http://schemas.microsoft.com/office/drawing/2014/main" id="{2902B5F1-196D-4EEF-91BC-F2443C4E1D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6A1EA-0EF1-4456-B848-44A9038453BD}"/>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357376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88703-4CE8-49F0-918D-9E8EEDAEB6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384A55-DDAA-4707-9DD1-CB5ABD8FA9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46E4CC-5BC4-43A4-9507-5BD28B21DA3D}"/>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5" name="Footer Placeholder 4">
            <a:extLst>
              <a:ext uri="{FF2B5EF4-FFF2-40B4-BE49-F238E27FC236}">
                <a16:creationId xmlns:a16="http://schemas.microsoft.com/office/drawing/2014/main" id="{3C023995-AAFE-4F83-892B-E0C30F1CF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FC4A99-E48D-4C4A-8825-384C79E285E1}"/>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2676015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6299D-C5D8-48C3-B75C-BD01FCFB79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5111FA-5CCD-4C83-968B-3640691CBC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9F9B66-BF65-47DA-8F26-6668EB83E075}"/>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5" name="Footer Placeholder 4">
            <a:extLst>
              <a:ext uri="{FF2B5EF4-FFF2-40B4-BE49-F238E27FC236}">
                <a16:creationId xmlns:a16="http://schemas.microsoft.com/office/drawing/2014/main" id="{DD7F83AA-36FF-416B-A7FE-72350EEC0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C3C0B8-99DC-4B4E-8A47-3603CA121272}"/>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355196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12FD-3EF7-4020-8C9F-97086D953A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897164-2684-4D99-BC29-63A418F98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0C1AA-6F07-44D0-844C-9153424F3C07}"/>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5" name="Footer Placeholder 4">
            <a:extLst>
              <a:ext uri="{FF2B5EF4-FFF2-40B4-BE49-F238E27FC236}">
                <a16:creationId xmlns:a16="http://schemas.microsoft.com/office/drawing/2014/main" id="{DD845FA7-D871-4838-A36C-3530C73A8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1026D-05C7-469D-8CEF-93EA1084C725}"/>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131641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F4E2C-EFED-44AC-A8A0-CC7DC03168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ACD05F-A526-4EDB-B534-9D269ECF80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364069-35A0-4E80-8E74-5EE44390B281}"/>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5" name="Footer Placeholder 4">
            <a:extLst>
              <a:ext uri="{FF2B5EF4-FFF2-40B4-BE49-F238E27FC236}">
                <a16:creationId xmlns:a16="http://schemas.microsoft.com/office/drawing/2014/main" id="{E40FDF08-D15E-4D23-BC62-691B08864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99A1A6-D810-4A42-BE57-F69203C25E47}"/>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332684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73F0C-841A-4B40-AB60-BC40380648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2005E2-40A5-4670-A520-F5179A0404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9B7B89-67A1-41C7-BA53-77B96D53E5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C4287C-B23E-452C-810B-6F55D7667BBA}"/>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6" name="Footer Placeholder 5">
            <a:extLst>
              <a:ext uri="{FF2B5EF4-FFF2-40B4-BE49-F238E27FC236}">
                <a16:creationId xmlns:a16="http://schemas.microsoft.com/office/drawing/2014/main" id="{9A0CCE18-3BAE-4D9B-96FC-B0BEB6E8CA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DA0154-3EDC-42E2-8EAF-B680407B41A5}"/>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1143808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BE08-34B6-4BCB-BF47-BF1838E569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A76D65-22AA-419B-839E-EE501EE4BD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6EE174-1710-4CE4-BA1F-3FB15BA251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0A88C7-652D-438C-9004-D27F1BA39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4AC6CC-57E1-4CA3-B1D9-BE28460161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2D3692-337A-4594-B318-ADAE5E1AB0E5}"/>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8" name="Footer Placeholder 7">
            <a:extLst>
              <a:ext uri="{FF2B5EF4-FFF2-40B4-BE49-F238E27FC236}">
                <a16:creationId xmlns:a16="http://schemas.microsoft.com/office/drawing/2014/main" id="{05046998-3B05-4CBB-8EF1-DCB0D6BEB4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976111-2535-46B3-ADB4-34BD5A046C2D}"/>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322496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7C530-8CF1-41E0-BD8F-824415A471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3C5EAE-54E0-4E89-B1B3-FF74A53A6013}"/>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4" name="Footer Placeholder 3">
            <a:extLst>
              <a:ext uri="{FF2B5EF4-FFF2-40B4-BE49-F238E27FC236}">
                <a16:creationId xmlns:a16="http://schemas.microsoft.com/office/drawing/2014/main" id="{C50016C0-FBFF-46AA-8418-C0A695CF0A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661654-03DC-4682-B61F-3329D4416EE0}"/>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103071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69FA65-099D-4DFC-84BD-D933BC280D92}"/>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3" name="Footer Placeholder 2">
            <a:extLst>
              <a:ext uri="{FF2B5EF4-FFF2-40B4-BE49-F238E27FC236}">
                <a16:creationId xmlns:a16="http://schemas.microsoft.com/office/drawing/2014/main" id="{FCEA4799-860A-4F76-B015-CFF4A9DCDA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2552D3-71CE-4E1F-A145-8A77A72CB084}"/>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109748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DE6D5-2F6B-4C40-A8A0-D218F7048E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49EC54-BD0F-49E0-A14F-8ED6D83CA9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82BE41-769A-4276-8C85-74B6CD6C0F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3CB02C-5FD9-4F96-8E16-077D5883AD4C}"/>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6" name="Footer Placeholder 5">
            <a:extLst>
              <a:ext uri="{FF2B5EF4-FFF2-40B4-BE49-F238E27FC236}">
                <a16:creationId xmlns:a16="http://schemas.microsoft.com/office/drawing/2014/main" id="{E41A0A57-2F02-4FFF-B1B6-E35D1077E3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C803B5-6CA2-449B-9A29-E2E4FAD6B2FE}"/>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423414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A31F2-12E7-481F-92F8-66AF3630A0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6AE136-6A43-41E4-90A6-107FD3E518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23670C-25A8-4EE3-ADF2-EA07D390EF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3E1EA3-75EF-4D67-BA96-9D052C305793}"/>
              </a:ext>
            </a:extLst>
          </p:cNvPr>
          <p:cNvSpPr>
            <a:spLocks noGrp="1"/>
          </p:cNvSpPr>
          <p:nvPr>
            <p:ph type="dt" sz="half" idx="10"/>
          </p:nvPr>
        </p:nvSpPr>
        <p:spPr/>
        <p:txBody>
          <a:bodyPr/>
          <a:lstStyle/>
          <a:p>
            <a:fld id="{00B0DB11-B1E4-4FF5-BB3C-13C9767800D0}" type="datetimeFigureOut">
              <a:rPr lang="en-US" smtClean="0"/>
              <a:t>1/20/2022</a:t>
            </a:fld>
            <a:endParaRPr lang="en-US"/>
          </a:p>
        </p:txBody>
      </p:sp>
      <p:sp>
        <p:nvSpPr>
          <p:cNvPr id="6" name="Footer Placeholder 5">
            <a:extLst>
              <a:ext uri="{FF2B5EF4-FFF2-40B4-BE49-F238E27FC236}">
                <a16:creationId xmlns:a16="http://schemas.microsoft.com/office/drawing/2014/main" id="{4A4F0E0C-BA81-436A-951A-A82F50840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1BC520-C8FB-4B1B-B8CF-3C38791E2DC0}"/>
              </a:ext>
            </a:extLst>
          </p:cNvPr>
          <p:cNvSpPr>
            <a:spLocks noGrp="1"/>
          </p:cNvSpPr>
          <p:nvPr>
            <p:ph type="sldNum" sz="quarter" idx="12"/>
          </p:nvPr>
        </p:nvSpPr>
        <p:spPr/>
        <p:txBody>
          <a:bodyPr/>
          <a:lstStyle/>
          <a:p>
            <a:fld id="{42BA5F4F-844F-4770-96B6-1C4720C8BD52}" type="slidenum">
              <a:rPr lang="en-US" smtClean="0"/>
              <a:t>‹#›</a:t>
            </a:fld>
            <a:endParaRPr lang="en-US"/>
          </a:p>
        </p:txBody>
      </p:sp>
    </p:spTree>
    <p:extLst>
      <p:ext uri="{BB962C8B-B14F-4D97-AF65-F5344CB8AC3E}">
        <p14:creationId xmlns:p14="http://schemas.microsoft.com/office/powerpoint/2010/main" val="3222966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D00C57-2A10-4741-A403-C37925ABB0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81CE34-A4DB-4672-8990-A5F51310A6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0535D5-1BF2-4EC7-B607-C47AF98D84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0DB11-B1E4-4FF5-BB3C-13C9767800D0}" type="datetimeFigureOut">
              <a:rPr lang="en-US" smtClean="0"/>
              <a:t>1/20/2022</a:t>
            </a:fld>
            <a:endParaRPr lang="en-US"/>
          </a:p>
        </p:txBody>
      </p:sp>
      <p:sp>
        <p:nvSpPr>
          <p:cNvPr id="5" name="Footer Placeholder 4">
            <a:extLst>
              <a:ext uri="{FF2B5EF4-FFF2-40B4-BE49-F238E27FC236}">
                <a16:creationId xmlns:a16="http://schemas.microsoft.com/office/drawing/2014/main" id="{1298F6E3-1996-411E-908A-FA59CD59C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2C327D-14C6-4F82-B64D-5119BA6F76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A5F4F-844F-4770-96B6-1C4720C8BD52}" type="slidenum">
              <a:rPr lang="en-US" smtClean="0"/>
              <a:t>‹#›</a:t>
            </a:fld>
            <a:endParaRPr lang="en-US"/>
          </a:p>
        </p:txBody>
      </p:sp>
    </p:spTree>
    <p:extLst>
      <p:ext uri="{BB962C8B-B14F-4D97-AF65-F5344CB8AC3E}">
        <p14:creationId xmlns:p14="http://schemas.microsoft.com/office/powerpoint/2010/main" val="149297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byoungel@veanea.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Subtitle 3">
            <a:extLst>
              <a:ext uri="{FF2B5EF4-FFF2-40B4-BE49-F238E27FC236}">
                <a16:creationId xmlns:a16="http://schemas.microsoft.com/office/drawing/2014/main" id="{909A3CC4-0219-4242-8339-B21EA8388F20}"/>
              </a:ext>
            </a:extLst>
          </p:cNvPr>
          <p:cNvSpPr>
            <a:spLocks noGrp="1"/>
          </p:cNvSpPr>
          <p:nvPr>
            <p:ph type="subTitle" idx="1"/>
          </p:nvPr>
        </p:nvSpPr>
        <p:spPr>
          <a:xfrm>
            <a:off x="4439633" y="4518923"/>
            <a:ext cx="3312734" cy="1141851"/>
          </a:xfrm>
          <a:noFill/>
        </p:spPr>
        <p:txBody>
          <a:bodyPr>
            <a:normAutofit/>
          </a:bodyPr>
          <a:lstStyle/>
          <a:p>
            <a:r>
              <a:rPr lang="en-US" sz="2000" dirty="0">
                <a:solidFill>
                  <a:srgbClr val="080808"/>
                </a:solidFill>
              </a:rPr>
              <a:t>For new Site Representatives of the Richmond Education Association</a:t>
            </a:r>
          </a:p>
        </p:txBody>
      </p:sp>
      <p:sp>
        <p:nvSpPr>
          <p:cNvPr id="2" name="Title 1">
            <a:extLst>
              <a:ext uri="{FF2B5EF4-FFF2-40B4-BE49-F238E27FC236}">
                <a16:creationId xmlns:a16="http://schemas.microsoft.com/office/drawing/2014/main" id="{5320F515-A6E1-40F7-AA65-7B9FB7254062}"/>
              </a:ext>
            </a:extLst>
          </p:cNvPr>
          <p:cNvSpPr>
            <a:spLocks noGrp="1"/>
          </p:cNvSpPr>
          <p:nvPr>
            <p:ph type="ctrTitle"/>
          </p:nvPr>
        </p:nvSpPr>
        <p:spPr>
          <a:xfrm>
            <a:off x="3293574" y="2001984"/>
            <a:ext cx="5782716" cy="2150719"/>
          </a:xfrm>
          <a:noFill/>
        </p:spPr>
        <p:txBody>
          <a:bodyPr anchor="ctr">
            <a:normAutofit/>
          </a:bodyPr>
          <a:lstStyle/>
          <a:p>
            <a:r>
              <a:rPr lang="en-US" sz="4800" dirty="0">
                <a:solidFill>
                  <a:srgbClr val="080808"/>
                </a:solidFill>
              </a:rPr>
              <a:t>Site</a:t>
            </a:r>
            <a:br>
              <a:rPr lang="en-US" sz="4800" dirty="0">
                <a:solidFill>
                  <a:srgbClr val="080808"/>
                </a:solidFill>
              </a:rPr>
            </a:br>
            <a:r>
              <a:rPr lang="en-US" sz="4800" dirty="0">
                <a:solidFill>
                  <a:srgbClr val="080808"/>
                </a:solidFill>
              </a:rPr>
              <a:t> Representative</a:t>
            </a:r>
            <a:br>
              <a:rPr lang="en-US" sz="4800" dirty="0">
                <a:solidFill>
                  <a:srgbClr val="080808"/>
                </a:solidFill>
              </a:rPr>
            </a:br>
            <a:r>
              <a:rPr lang="en-US" sz="4800" dirty="0">
                <a:solidFill>
                  <a:srgbClr val="080808"/>
                </a:solidFill>
              </a:rPr>
              <a:t>101</a:t>
            </a: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8734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4F81E6B-09F8-4876-9E95-9A25B700AAE7}"/>
              </a:ext>
            </a:extLst>
          </p:cNvPr>
          <p:cNvSpPr txBox="1"/>
          <p:nvPr/>
        </p:nvSpPr>
        <p:spPr>
          <a:xfrm>
            <a:off x="643467" y="1577515"/>
            <a:ext cx="10905066" cy="4393982"/>
          </a:xfrm>
          <a:prstGeom prst="rect">
            <a:avLst/>
          </a:prstGeom>
        </p:spPr>
        <p:txBody>
          <a:bodyPr vert="horz" lIns="91440" tIns="45720" rIns="91440" bIns="45720" rtlCol="0">
            <a:normAutofit lnSpcReduction="10000"/>
          </a:bodyPr>
          <a:lstStyle/>
          <a:p>
            <a:pPr indent="-228600">
              <a:lnSpc>
                <a:spcPct val="90000"/>
              </a:lnSpc>
              <a:spcAft>
                <a:spcPts val="600"/>
              </a:spcAft>
              <a:buFont typeface="Arial" panose="020B0604020202020204" pitchFamily="34" charset="0"/>
              <a:buChar char="•"/>
            </a:pPr>
            <a:endParaRPr lang="en-US" sz="2000" u="sng" dirty="0"/>
          </a:p>
          <a:p>
            <a:pPr marL="285750" indent="-228600">
              <a:lnSpc>
                <a:spcPct val="90000"/>
              </a:lnSpc>
              <a:spcAft>
                <a:spcPts val="600"/>
              </a:spcAft>
              <a:buFont typeface="Arial" panose="020B0604020202020204" pitchFamily="34" charset="0"/>
              <a:buChar char="•"/>
            </a:pPr>
            <a:r>
              <a:rPr lang="en-US" sz="2000" u="sng" dirty="0"/>
              <a:t>Attendance Requirements:</a:t>
            </a:r>
            <a:r>
              <a:rPr lang="en-US" sz="2000" dirty="0"/>
              <a:t> “Representatives shall attend the regular meetings of the Representative Assembly.  After two unexcused absences of a Representative or his alternate, the President may declare the seat vacant and call for a site election to fill out the term.  The president may designate a member of the site to organize this special election.” </a:t>
            </a:r>
          </a:p>
          <a:p>
            <a:pPr marL="285750" indent="-228600">
              <a:lnSpc>
                <a:spcPct val="90000"/>
              </a:lnSpc>
              <a:spcAft>
                <a:spcPts val="600"/>
              </a:spcAft>
              <a:buFont typeface="Arial" panose="020B0604020202020204" pitchFamily="34" charset="0"/>
              <a:buChar char="•"/>
            </a:pPr>
            <a:endParaRPr lang="en-US" sz="2000" dirty="0"/>
          </a:p>
          <a:p>
            <a:pPr marL="285750" indent="-228600">
              <a:lnSpc>
                <a:spcPct val="90000"/>
              </a:lnSpc>
              <a:spcAft>
                <a:spcPts val="600"/>
              </a:spcAft>
              <a:buFont typeface="Arial" panose="020B0604020202020204" pitchFamily="34" charset="0"/>
              <a:buChar char="•"/>
            </a:pPr>
            <a:r>
              <a:rPr lang="en-US" sz="2000" u="sng" dirty="0"/>
              <a:t>On-Site meetings/member recruitment</a:t>
            </a:r>
            <a:r>
              <a:rPr lang="en-US" sz="2000" dirty="0"/>
              <a:t>: “Representatives shall call meetings of Association members at the site to discuss Association business and shall organize and oversee the enrollment of members, the subsequent election of site representatives and two-way Association communication with members at the site.” </a:t>
            </a:r>
          </a:p>
          <a:p>
            <a:pPr indent="-228600">
              <a:lnSpc>
                <a:spcPct val="90000"/>
              </a:lnSpc>
              <a:spcAft>
                <a:spcPts val="600"/>
              </a:spcAft>
              <a:buFont typeface="Arial" panose="020B0604020202020204" pitchFamily="34" charset="0"/>
              <a:buChar char="•"/>
            </a:pPr>
            <a:endParaRPr lang="en-US" sz="2000" dirty="0"/>
          </a:p>
          <a:p>
            <a:pPr marL="285750" indent="-228600">
              <a:lnSpc>
                <a:spcPct val="90000"/>
              </a:lnSpc>
              <a:spcAft>
                <a:spcPts val="600"/>
              </a:spcAft>
              <a:buFont typeface="Arial" panose="020B0604020202020204" pitchFamily="34" charset="0"/>
              <a:buChar char="•"/>
            </a:pPr>
            <a:r>
              <a:rPr lang="en-US" sz="2000" u="sng" dirty="0"/>
              <a:t>Standing Meetings:</a:t>
            </a:r>
            <a:r>
              <a:rPr lang="en-US" sz="2000" dirty="0"/>
              <a:t> “The  Representative  Assembly (all reps from all worksites) shall  meet  monthly,  to  include  electronic meetings, except in cases of emergency as determined by the President.”</a:t>
            </a:r>
          </a:p>
          <a:p>
            <a:pPr marL="57150">
              <a:lnSpc>
                <a:spcPct val="90000"/>
              </a:lnSpc>
              <a:spcAft>
                <a:spcPts val="600"/>
              </a:spcAft>
            </a:pPr>
            <a:endParaRPr lang="en-US" sz="2000" dirty="0"/>
          </a:p>
          <a:p>
            <a:pPr marL="57150">
              <a:lnSpc>
                <a:spcPct val="90000"/>
              </a:lnSpc>
              <a:spcAft>
                <a:spcPts val="600"/>
              </a:spcAft>
            </a:pPr>
            <a:r>
              <a:rPr lang="en-US" sz="2000" i="1" dirty="0"/>
              <a:t>Source: Articles of Incorporation and Bylaws of the Richmond Education Association</a:t>
            </a:r>
          </a:p>
        </p:txBody>
      </p:sp>
      <p:sp>
        <p:nvSpPr>
          <p:cNvPr id="54" name="Rectangle 5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5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0C06CC79-5286-4032-8663-33387999ABC3}"/>
              </a:ext>
            </a:extLst>
          </p:cNvPr>
          <p:cNvSpPr txBox="1"/>
          <p:nvPr/>
        </p:nvSpPr>
        <p:spPr>
          <a:xfrm>
            <a:off x="2371725" y="290874"/>
            <a:ext cx="7200900" cy="861774"/>
          </a:xfrm>
          <a:prstGeom prst="rect">
            <a:avLst/>
          </a:prstGeom>
          <a:noFill/>
        </p:spPr>
        <p:txBody>
          <a:bodyPr wrap="square" rtlCol="0">
            <a:spAutoFit/>
          </a:bodyPr>
          <a:lstStyle/>
          <a:p>
            <a:pPr algn="ctr"/>
            <a:r>
              <a:rPr lang="en-US" sz="3200" u="sng" dirty="0"/>
              <a:t> Roles and Responsibilities:  </a:t>
            </a:r>
          </a:p>
          <a:p>
            <a:pPr algn="ctr"/>
            <a:endParaRPr lang="en-US" dirty="0"/>
          </a:p>
        </p:txBody>
      </p:sp>
    </p:spTree>
    <p:extLst>
      <p:ext uri="{BB962C8B-B14F-4D97-AF65-F5344CB8AC3E}">
        <p14:creationId xmlns:p14="http://schemas.microsoft.com/office/powerpoint/2010/main" val="2827426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4F81E6B-09F8-4876-9E95-9A25B700AAE7}"/>
              </a:ext>
            </a:extLst>
          </p:cNvPr>
          <p:cNvSpPr txBox="1"/>
          <p:nvPr/>
        </p:nvSpPr>
        <p:spPr>
          <a:xfrm>
            <a:off x="643467" y="1761957"/>
            <a:ext cx="10905066" cy="439398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u="sng" dirty="0"/>
          </a:p>
          <a:p>
            <a:pPr marL="285750" indent="-228600">
              <a:lnSpc>
                <a:spcPct val="90000"/>
              </a:lnSpc>
              <a:spcAft>
                <a:spcPts val="600"/>
              </a:spcAft>
              <a:buFont typeface="Arial" panose="020B0604020202020204" pitchFamily="34" charset="0"/>
              <a:buChar char="•"/>
            </a:pPr>
            <a:endParaRPr lang="en-US" sz="2000" dirty="0"/>
          </a:p>
        </p:txBody>
      </p:sp>
      <p:sp>
        <p:nvSpPr>
          <p:cNvPr id="54" name="Rectangle 5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5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0C06CC79-5286-4032-8663-33387999ABC3}"/>
              </a:ext>
            </a:extLst>
          </p:cNvPr>
          <p:cNvSpPr txBox="1"/>
          <p:nvPr/>
        </p:nvSpPr>
        <p:spPr>
          <a:xfrm>
            <a:off x="2371725" y="290874"/>
            <a:ext cx="7200900" cy="861774"/>
          </a:xfrm>
          <a:prstGeom prst="rect">
            <a:avLst/>
          </a:prstGeom>
          <a:noFill/>
        </p:spPr>
        <p:txBody>
          <a:bodyPr wrap="square" rtlCol="0">
            <a:spAutoFit/>
          </a:bodyPr>
          <a:lstStyle/>
          <a:p>
            <a:pPr algn="ctr"/>
            <a:r>
              <a:rPr lang="en-US" sz="3200" u="sng" dirty="0"/>
              <a:t>Roles and Responsibilities  </a:t>
            </a:r>
          </a:p>
          <a:p>
            <a:pPr algn="ctr"/>
            <a:endParaRPr lang="en-US" dirty="0"/>
          </a:p>
        </p:txBody>
      </p:sp>
      <p:sp>
        <p:nvSpPr>
          <p:cNvPr id="2" name="TextBox 1">
            <a:extLst>
              <a:ext uri="{FF2B5EF4-FFF2-40B4-BE49-F238E27FC236}">
                <a16:creationId xmlns:a16="http://schemas.microsoft.com/office/drawing/2014/main" id="{1F491A2B-9216-4669-AAC5-BB8D8FA0C1D8}"/>
              </a:ext>
            </a:extLst>
          </p:cNvPr>
          <p:cNvSpPr txBox="1"/>
          <p:nvPr/>
        </p:nvSpPr>
        <p:spPr>
          <a:xfrm>
            <a:off x="741732" y="1142792"/>
            <a:ext cx="10460885"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t>Attend monthly REA Representative Assemblies (required).</a:t>
            </a:r>
          </a:p>
          <a:p>
            <a:endParaRPr lang="en-US" sz="2400" dirty="0"/>
          </a:p>
          <a:p>
            <a:pPr marL="285750" indent="-285750">
              <a:buFont typeface="Arial" panose="020B0604020202020204" pitchFamily="34" charset="0"/>
              <a:buChar char="•"/>
            </a:pPr>
            <a:r>
              <a:rPr lang="en-US" sz="2400" dirty="0"/>
              <a:t>Support REA’s campaigns. For example, getting petition signatures or recruiting members for a call to action at your worksite (required).</a:t>
            </a:r>
          </a:p>
          <a:p>
            <a:endParaRPr lang="en-US" sz="2400" dirty="0"/>
          </a:p>
          <a:p>
            <a:pPr marL="285750" indent="-285750">
              <a:buFont typeface="Arial" panose="020B0604020202020204" pitchFamily="34" charset="0"/>
              <a:buChar char="•"/>
            </a:pPr>
            <a:r>
              <a:rPr lang="en-US" sz="2400" dirty="0"/>
              <a:t>Share membership information at your worksite (required).</a:t>
            </a:r>
          </a:p>
          <a:p>
            <a:endParaRPr lang="en-US" sz="2400" dirty="0"/>
          </a:p>
          <a:p>
            <a:pPr marL="285750" indent="-285750">
              <a:buFont typeface="Arial" panose="020B0604020202020204" pitchFamily="34" charset="0"/>
              <a:buChar char="•"/>
            </a:pPr>
            <a:r>
              <a:rPr lang="en-US" sz="2400" dirty="0"/>
              <a:t>Meet monthly with members at your worksite to share REA updates and gather member concerns (required).</a:t>
            </a:r>
          </a:p>
          <a:p>
            <a:endParaRPr lang="en-US" sz="2400" dirty="0"/>
          </a:p>
          <a:p>
            <a:pPr marL="285750" indent="-285750">
              <a:buFont typeface="Arial" panose="020B0604020202020204" pitchFamily="34" charset="0"/>
              <a:buChar char="•"/>
            </a:pPr>
            <a:r>
              <a:rPr lang="en-US" sz="2400" dirty="0"/>
              <a:t>Communication with the REA President and UniServ Director regarding issues that are recurring or that impact multiple members in your building (as needed).</a:t>
            </a:r>
          </a:p>
          <a:p>
            <a:endParaRPr lang="en-US" sz="2400" dirty="0"/>
          </a:p>
        </p:txBody>
      </p:sp>
    </p:spTree>
    <p:extLst>
      <p:ext uri="{BB962C8B-B14F-4D97-AF65-F5344CB8AC3E}">
        <p14:creationId xmlns:p14="http://schemas.microsoft.com/office/powerpoint/2010/main" val="331828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4F81E6B-09F8-4876-9E95-9A25B700AAE7}"/>
              </a:ext>
            </a:extLst>
          </p:cNvPr>
          <p:cNvSpPr txBox="1"/>
          <p:nvPr/>
        </p:nvSpPr>
        <p:spPr>
          <a:xfrm>
            <a:off x="643467" y="1761957"/>
            <a:ext cx="10905066" cy="439398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u="sng" dirty="0"/>
          </a:p>
          <a:p>
            <a:pPr marL="285750" indent="-228600">
              <a:lnSpc>
                <a:spcPct val="90000"/>
              </a:lnSpc>
              <a:spcAft>
                <a:spcPts val="600"/>
              </a:spcAft>
              <a:buFont typeface="Arial" panose="020B0604020202020204" pitchFamily="34" charset="0"/>
              <a:buChar char="•"/>
            </a:pPr>
            <a:endParaRPr lang="en-US" sz="2000" dirty="0"/>
          </a:p>
        </p:txBody>
      </p:sp>
      <p:sp>
        <p:nvSpPr>
          <p:cNvPr id="54" name="Rectangle 5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5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0C06CC79-5286-4032-8663-33387999ABC3}"/>
              </a:ext>
            </a:extLst>
          </p:cNvPr>
          <p:cNvSpPr txBox="1"/>
          <p:nvPr/>
        </p:nvSpPr>
        <p:spPr>
          <a:xfrm>
            <a:off x="2371725" y="290874"/>
            <a:ext cx="7200900" cy="861774"/>
          </a:xfrm>
          <a:prstGeom prst="rect">
            <a:avLst/>
          </a:prstGeom>
          <a:noFill/>
        </p:spPr>
        <p:txBody>
          <a:bodyPr wrap="square" rtlCol="0">
            <a:spAutoFit/>
          </a:bodyPr>
          <a:lstStyle/>
          <a:p>
            <a:pPr algn="ctr"/>
            <a:r>
              <a:rPr lang="en-US" sz="3200" u="sng" dirty="0"/>
              <a:t>Helpful Tips </a:t>
            </a:r>
          </a:p>
          <a:p>
            <a:pPr algn="ctr"/>
            <a:endParaRPr lang="en-US" dirty="0"/>
          </a:p>
        </p:txBody>
      </p:sp>
      <p:sp>
        <p:nvSpPr>
          <p:cNvPr id="2" name="TextBox 1">
            <a:extLst>
              <a:ext uri="{FF2B5EF4-FFF2-40B4-BE49-F238E27FC236}">
                <a16:creationId xmlns:a16="http://schemas.microsoft.com/office/drawing/2014/main" id="{1F491A2B-9216-4669-AAC5-BB8D8FA0C1D8}"/>
              </a:ext>
            </a:extLst>
          </p:cNvPr>
          <p:cNvSpPr txBox="1"/>
          <p:nvPr/>
        </p:nvSpPr>
        <p:spPr>
          <a:xfrm>
            <a:off x="670705" y="856357"/>
            <a:ext cx="10460885" cy="6001643"/>
          </a:xfrm>
          <a:prstGeom prst="rect">
            <a:avLst/>
          </a:prstGeom>
          <a:noFill/>
        </p:spPr>
        <p:txBody>
          <a:bodyPr wrap="square" rtlCol="0">
            <a:spAutoFit/>
          </a:bodyPr>
          <a:lstStyle/>
          <a:p>
            <a:pPr marL="285750" indent="-285750">
              <a:buFont typeface="Arial" panose="020B0604020202020204" pitchFamily="34" charset="0"/>
              <a:buChar char="•"/>
            </a:pPr>
            <a:r>
              <a:rPr lang="en-US" sz="2400" dirty="0"/>
              <a:t>Build a team to help you. Find other members to assist with attending different meetings or with reaching out to coworkers in different parts of your building or on different schedules. There can be up to 1 Representative for every 15  members at your worksite. </a:t>
            </a:r>
          </a:p>
          <a:p>
            <a:endParaRPr lang="en-US" sz="2400" dirty="0"/>
          </a:p>
          <a:p>
            <a:pPr marL="285750" indent="-285750">
              <a:buFont typeface="Arial" panose="020B0604020202020204" pitchFamily="34" charset="0"/>
              <a:buChar char="•"/>
            </a:pPr>
            <a:r>
              <a:rPr lang="en-US" sz="2400" dirty="0"/>
              <a:t>Email your principal or supervisor to request a regular (brief) slot on staff meeting agendas to share REA related news and updates.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Schedule regular 10-minute (or no more than 30-minute) monthly member meetings at your worksite to discuss major concerns, share REA updates, and plan events (like a building-wide membership drive). These meetings can be virtual. </a:t>
            </a:r>
          </a:p>
          <a:p>
            <a:endParaRPr lang="en-US" sz="2400" dirty="0"/>
          </a:p>
          <a:p>
            <a:pPr marL="285750" indent="-285750">
              <a:buFont typeface="Arial" panose="020B0604020202020204" pitchFamily="34" charset="0"/>
              <a:buChar char="•"/>
            </a:pPr>
            <a:r>
              <a:rPr lang="en-US" sz="2400" dirty="0"/>
              <a:t>You don’t have to have the answer to every question! If you are not sure how to respond to a concern, redirect the employee to your </a:t>
            </a:r>
            <a:r>
              <a:rPr lang="en-US" sz="2400" dirty="0" err="1"/>
              <a:t>UniServ</a:t>
            </a:r>
            <a:r>
              <a:rPr lang="en-US" sz="2400" dirty="0"/>
              <a:t> Director.</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856608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4F81E6B-09F8-4876-9E95-9A25B700AAE7}"/>
              </a:ext>
            </a:extLst>
          </p:cNvPr>
          <p:cNvSpPr txBox="1"/>
          <p:nvPr/>
        </p:nvSpPr>
        <p:spPr>
          <a:xfrm>
            <a:off x="643467" y="1761957"/>
            <a:ext cx="10905066" cy="439398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u="sng" dirty="0"/>
          </a:p>
          <a:p>
            <a:pPr marL="285750" indent="-228600">
              <a:lnSpc>
                <a:spcPct val="90000"/>
              </a:lnSpc>
              <a:spcAft>
                <a:spcPts val="600"/>
              </a:spcAft>
              <a:buFont typeface="Arial" panose="020B0604020202020204" pitchFamily="34" charset="0"/>
              <a:buChar char="•"/>
            </a:pPr>
            <a:endParaRPr lang="en-US" sz="2000" dirty="0"/>
          </a:p>
        </p:txBody>
      </p:sp>
      <p:sp>
        <p:nvSpPr>
          <p:cNvPr id="54" name="Rectangle 5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5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0C06CC79-5286-4032-8663-33387999ABC3}"/>
              </a:ext>
            </a:extLst>
          </p:cNvPr>
          <p:cNvSpPr txBox="1"/>
          <p:nvPr/>
        </p:nvSpPr>
        <p:spPr>
          <a:xfrm>
            <a:off x="2229900" y="794141"/>
            <a:ext cx="7200900" cy="1200329"/>
          </a:xfrm>
          <a:prstGeom prst="rect">
            <a:avLst/>
          </a:prstGeom>
          <a:noFill/>
        </p:spPr>
        <p:txBody>
          <a:bodyPr wrap="square" rtlCol="0">
            <a:spAutoFit/>
          </a:bodyPr>
          <a:lstStyle/>
          <a:p>
            <a:pPr algn="ctr"/>
            <a:r>
              <a:rPr lang="en-US" sz="5400" dirty="0"/>
              <a:t>When in Doubt….</a:t>
            </a:r>
          </a:p>
          <a:p>
            <a:pPr algn="ctr"/>
            <a:endParaRPr lang="en-US" dirty="0"/>
          </a:p>
        </p:txBody>
      </p:sp>
      <p:sp>
        <p:nvSpPr>
          <p:cNvPr id="2" name="TextBox 1">
            <a:extLst>
              <a:ext uri="{FF2B5EF4-FFF2-40B4-BE49-F238E27FC236}">
                <a16:creationId xmlns:a16="http://schemas.microsoft.com/office/drawing/2014/main" id="{1F491A2B-9216-4669-AAC5-BB8D8FA0C1D8}"/>
              </a:ext>
            </a:extLst>
          </p:cNvPr>
          <p:cNvSpPr txBox="1"/>
          <p:nvPr/>
        </p:nvSpPr>
        <p:spPr>
          <a:xfrm>
            <a:off x="741732" y="2216267"/>
            <a:ext cx="10460885" cy="4154984"/>
          </a:xfrm>
          <a:prstGeom prst="rect">
            <a:avLst/>
          </a:prstGeom>
          <a:noFill/>
        </p:spPr>
        <p:txBody>
          <a:bodyPr wrap="square" rtlCol="0">
            <a:spAutoFit/>
          </a:bodyPr>
          <a:lstStyle/>
          <a:p>
            <a:pPr marL="285750" indent="-285750" algn="ctr">
              <a:buFont typeface="Arial" panose="020B0604020202020204" pitchFamily="34" charset="0"/>
              <a:buChar char="•"/>
            </a:pPr>
            <a:r>
              <a:rPr lang="en-US" sz="4400" dirty="0"/>
              <a:t>Call your REA UniServ Director:</a:t>
            </a:r>
          </a:p>
          <a:p>
            <a:pPr algn="ctr"/>
            <a:r>
              <a:rPr lang="en-US" sz="4400" dirty="0"/>
              <a:t>Boaz Young-EL</a:t>
            </a:r>
          </a:p>
          <a:p>
            <a:pPr algn="ctr"/>
            <a:r>
              <a:rPr lang="en-US" sz="4400" dirty="0">
                <a:hlinkClick r:id="rId2"/>
              </a:rPr>
              <a:t>byoungel@veanea.org</a:t>
            </a:r>
            <a:endParaRPr lang="en-US" sz="4400" dirty="0"/>
          </a:p>
          <a:p>
            <a:pPr algn="ctr"/>
            <a:r>
              <a:rPr lang="en-US" sz="4400" dirty="0"/>
              <a:t>804-837-3928</a:t>
            </a:r>
          </a:p>
          <a:p>
            <a:pPr algn="ctr"/>
            <a:endParaRPr lang="en-US" sz="4400" dirty="0"/>
          </a:p>
          <a:p>
            <a:pPr marL="571500" indent="-571500" algn="ctr">
              <a:buFont typeface="Arial" panose="020B0604020202020204" pitchFamily="34" charset="0"/>
              <a:buChar char="•"/>
            </a:pPr>
            <a:r>
              <a:rPr lang="en-US" sz="4400" dirty="0"/>
              <a:t>Check richmondeducators.org</a:t>
            </a:r>
          </a:p>
        </p:txBody>
      </p:sp>
    </p:spTree>
    <p:extLst>
      <p:ext uri="{BB962C8B-B14F-4D97-AF65-F5344CB8AC3E}">
        <p14:creationId xmlns:p14="http://schemas.microsoft.com/office/powerpoint/2010/main" val="3266309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4F81E6B-09F8-4876-9E95-9A25B700AAE7}"/>
              </a:ext>
            </a:extLst>
          </p:cNvPr>
          <p:cNvSpPr txBox="1"/>
          <p:nvPr/>
        </p:nvSpPr>
        <p:spPr>
          <a:xfrm>
            <a:off x="643467" y="1761957"/>
            <a:ext cx="10905066" cy="439398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u="sng" dirty="0"/>
          </a:p>
          <a:p>
            <a:pPr marL="285750" indent="-228600">
              <a:lnSpc>
                <a:spcPct val="90000"/>
              </a:lnSpc>
              <a:spcAft>
                <a:spcPts val="600"/>
              </a:spcAft>
              <a:buFont typeface="Arial" panose="020B0604020202020204" pitchFamily="34" charset="0"/>
              <a:buChar char="•"/>
            </a:pPr>
            <a:endParaRPr lang="en-US" sz="2000" dirty="0"/>
          </a:p>
        </p:txBody>
      </p:sp>
      <p:sp>
        <p:nvSpPr>
          <p:cNvPr id="54" name="Rectangle 5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5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0C06CC79-5286-4032-8663-33387999ABC3}"/>
              </a:ext>
            </a:extLst>
          </p:cNvPr>
          <p:cNvSpPr txBox="1"/>
          <p:nvPr/>
        </p:nvSpPr>
        <p:spPr>
          <a:xfrm>
            <a:off x="2495550" y="198122"/>
            <a:ext cx="7200900" cy="861774"/>
          </a:xfrm>
          <a:prstGeom prst="rect">
            <a:avLst/>
          </a:prstGeom>
          <a:noFill/>
        </p:spPr>
        <p:txBody>
          <a:bodyPr wrap="square" rtlCol="0">
            <a:spAutoFit/>
          </a:bodyPr>
          <a:lstStyle/>
          <a:p>
            <a:pPr algn="ctr"/>
            <a:r>
              <a:rPr lang="en-US" sz="3200" u="sng" dirty="0"/>
              <a:t>Important Terms &amp; Information</a:t>
            </a:r>
          </a:p>
          <a:p>
            <a:pPr algn="ctr"/>
            <a:endParaRPr lang="en-US" dirty="0"/>
          </a:p>
        </p:txBody>
      </p:sp>
      <p:sp>
        <p:nvSpPr>
          <p:cNvPr id="2" name="TextBox 1">
            <a:extLst>
              <a:ext uri="{FF2B5EF4-FFF2-40B4-BE49-F238E27FC236}">
                <a16:creationId xmlns:a16="http://schemas.microsoft.com/office/drawing/2014/main" id="{1F491A2B-9216-4669-AAC5-BB8D8FA0C1D8}"/>
              </a:ext>
            </a:extLst>
          </p:cNvPr>
          <p:cNvSpPr txBox="1"/>
          <p:nvPr/>
        </p:nvSpPr>
        <p:spPr>
          <a:xfrm>
            <a:off x="670705" y="856357"/>
            <a:ext cx="10460885" cy="5232202"/>
          </a:xfrm>
          <a:prstGeom prst="rect">
            <a:avLst/>
          </a:prstGeom>
          <a:noFill/>
        </p:spPr>
        <p:txBody>
          <a:bodyPr wrap="square" rtlCol="0">
            <a:spAutoFit/>
          </a:bodyPr>
          <a:lstStyle/>
          <a:p>
            <a:endParaRPr lang="en-US" sz="2400" dirty="0"/>
          </a:p>
          <a:p>
            <a:pPr marL="285750" indent="-285750">
              <a:buFont typeface="Arial" panose="020B0604020202020204" pitchFamily="34" charset="0"/>
              <a:buChar char="•"/>
            </a:pPr>
            <a:r>
              <a:rPr lang="en-US" sz="2200" u="sng" dirty="0"/>
              <a:t>Representative Assembly (RA)</a:t>
            </a:r>
            <a:r>
              <a:rPr lang="en-US" sz="2200" dirty="0"/>
              <a:t>: A monthly meeting of all REA Representatives and elected union leadership to discuss, debate, and vote on union business. </a:t>
            </a:r>
          </a:p>
          <a:p>
            <a:endParaRPr lang="en-US" sz="2200" dirty="0"/>
          </a:p>
          <a:p>
            <a:pPr marL="285750" indent="-285750">
              <a:buFont typeface="Arial" panose="020B0604020202020204" pitchFamily="34" charset="0"/>
              <a:buChar char="•"/>
            </a:pPr>
            <a:r>
              <a:rPr lang="en-US" sz="2200" u="sng" dirty="0"/>
              <a:t>“Association” vs “Union”: </a:t>
            </a:r>
            <a:r>
              <a:rPr lang="en-US" sz="2200" dirty="0"/>
              <a:t>Because the Richmond Education Association has won the right to collectively bargain, it is technically a union. Even though VA is a “Right to Work” state, unions were never illegal. However, public sector unions (like teacher unions) were barred from collective bargaining. That ban was officially repealed in 2020. </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u="sng" dirty="0"/>
              <a:t>Your union is a democratic institution</a:t>
            </a:r>
            <a:r>
              <a:rPr lang="en-US" sz="2200" dirty="0"/>
              <a:t>: This means you elect REA’s leadership directly and almost all decisions require a vote. Just like in a democracy, participation is key to a strong union. </a:t>
            </a:r>
            <a:r>
              <a:rPr lang="en-US" sz="2200" b="1" dirty="0"/>
              <a:t>When you attend the Representative Assembly, you will be voting on behalf of the members at your worksite, which is why meeting with your members </a:t>
            </a:r>
            <a:r>
              <a:rPr lang="en-US" sz="2200" b="1" u="sng" dirty="0"/>
              <a:t>and</a:t>
            </a:r>
            <a:r>
              <a:rPr lang="en-US" sz="2200" b="1" dirty="0"/>
              <a:t> attending the RA every month is so important. </a:t>
            </a:r>
          </a:p>
          <a:p>
            <a:endParaRPr lang="en-US" sz="2400" dirty="0"/>
          </a:p>
        </p:txBody>
      </p:sp>
    </p:spTree>
    <p:extLst>
      <p:ext uri="{BB962C8B-B14F-4D97-AF65-F5344CB8AC3E}">
        <p14:creationId xmlns:p14="http://schemas.microsoft.com/office/powerpoint/2010/main" val="417965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4F81E6B-09F8-4876-9E95-9A25B700AAE7}"/>
              </a:ext>
            </a:extLst>
          </p:cNvPr>
          <p:cNvSpPr txBox="1"/>
          <p:nvPr/>
        </p:nvSpPr>
        <p:spPr>
          <a:xfrm>
            <a:off x="643467" y="1761957"/>
            <a:ext cx="10905066" cy="439398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u="sng" dirty="0"/>
          </a:p>
          <a:p>
            <a:pPr marL="285750" indent="-228600">
              <a:lnSpc>
                <a:spcPct val="90000"/>
              </a:lnSpc>
              <a:spcAft>
                <a:spcPts val="600"/>
              </a:spcAft>
              <a:buFont typeface="Arial" panose="020B0604020202020204" pitchFamily="34" charset="0"/>
              <a:buChar char="•"/>
            </a:pPr>
            <a:endParaRPr lang="en-US" sz="2000" dirty="0"/>
          </a:p>
        </p:txBody>
      </p:sp>
      <p:sp>
        <p:nvSpPr>
          <p:cNvPr id="54" name="Rectangle 5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5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0C06CC79-5286-4032-8663-33387999ABC3}"/>
              </a:ext>
            </a:extLst>
          </p:cNvPr>
          <p:cNvSpPr txBox="1"/>
          <p:nvPr/>
        </p:nvSpPr>
        <p:spPr>
          <a:xfrm>
            <a:off x="2229900" y="794141"/>
            <a:ext cx="7200900" cy="1200329"/>
          </a:xfrm>
          <a:prstGeom prst="rect">
            <a:avLst/>
          </a:prstGeom>
          <a:noFill/>
        </p:spPr>
        <p:txBody>
          <a:bodyPr wrap="square" rtlCol="0">
            <a:spAutoFit/>
          </a:bodyPr>
          <a:lstStyle/>
          <a:p>
            <a:pPr algn="ctr"/>
            <a:r>
              <a:rPr lang="en-US" sz="5400" dirty="0"/>
              <a:t>For Membership Lists</a:t>
            </a:r>
          </a:p>
          <a:p>
            <a:pPr algn="ctr"/>
            <a:endParaRPr lang="en-US" dirty="0"/>
          </a:p>
        </p:txBody>
      </p:sp>
      <p:sp>
        <p:nvSpPr>
          <p:cNvPr id="2" name="TextBox 1">
            <a:extLst>
              <a:ext uri="{FF2B5EF4-FFF2-40B4-BE49-F238E27FC236}">
                <a16:creationId xmlns:a16="http://schemas.microsoft.com/office/drawing/2014/main" id="{1F491A2B-9216-4669-AAC5-BB8D8FA0C1D8}"/>
              </a:ext>
            </a:extLst>
          </p:cNvPr>
          <p:cNvSpPr txBox="1"/>
          <p:nvPr/>
        </p:nvSpPr>
        <p:spPr>
          <a:xfrm>
            <a:off x="458083" y="1903903"/>
            <a:ext cx="10460885" cy="4154984"/>
          </a:xfrm>
          <a:prstGeom prst="rect">
            <a:avLst/>
          </a:prstGeom>
          <a:noFill/>
        </p:spPr>
        <p:txBody>
          <a:bodyPr wrap="square" rtlCol="0">
            <a:spAutoFit/>
          </a:bodyPr>
          <a:lstStyle/>
          <a:p>
            <a:pPr algn="ctr"/>
            <a:r>
              <a:rPr lang="en-US" sz="4400" b="1" i="0" dirty="0">
                <a:solidFill>
                  <a:srgbClr val="000000"/>
                </a:solidFill>
                <a:effectLst/>
                <a:latin typeface="NonBreakingSpaceOverride"/>
              </a:rPr>
              <a:t>REA Office Phone:</a:t>
            </a:r>
            <a:br>
              <a:rPr lang="en-US" sz="4400" b="0" i="0" dirty="0">
                <a:solidFill>
                  <a:srgbClr val="000000"/>
                </a:solidFill>
                <a:effectLst/>
                <a:latin typeface="NonBreakingSpaceOverride"/>
              </a:rPr>
            </a:br>
            <a:r>
              <a:rPr lang="en-US" sz="4400" b="0" i="0" dirty="0">
                <a:solidFill>
                  <a:srgbClr val="000000"/>
                </a:solidFill>
                <a:effectLst/>
                <a:latin typeface="NonBreakingSpaceOverride"/>
              </a:rPr>
              <a:t>(804) 648-3100</a:t>
            </a:r>
          </a:p>
          <a:p>
            <a:pPr algn="ctr"/>
            <a:endParaRPr lang="en-US" sz="4400" b="0" i="0" dirty="0">
              <a:solidFill>
                <a:srgbClr val="000000"/>
              </a:solidFill>
              <a:effectLst/>
              <a:latin typeface="NonBreakingSpaceOverride"/>
            </a:endParaRPr>
          </a:p>
          <a:p>
            <a:pPr algn="ctr"/>
            <a:r>
              <a:rPr lang="en-US" sz="4400" b="1" i="0" dirty="0">
                <a:solidFill>
                  <a:srgbClr val="000000"/>
                </a:solidFill>
                <a:effectLst/>
                <a:latin typeface="NonBreakingSpaceOverride"/>
              </a:rPr>
              <a:t>REA Office Email:</a:t>
            </a:r>
            <a:br>
              <a:rPr lang="en-US" sz="4400" b="0" i="0" dirty="0">
                <a:solidFill>
                  <a:srgbClr val="000000"/>
                </a:solidFill>
                <a:effectLst/>
                <a:latin typeface="NonBreakingSpaceOverride"/>
              </a:rPr>
            </a:br>
            <a:r>
              <a:rPr lang="en-US" sz="4400" b="0" i="0" dirty="0">
                <a:solidFill>
                  <a:srgbClr val="000000"/>
                </a:solidFill>
                <a:effectLst/>
                <a:latin typeface="NonBreakingSpaceOverride"/>
              </a:rPr>
              <a:t>office.centralrva@leavea.org</a:t>
            </a:r>
          </a:p>
          <a:p>
            <a:pPr algn="ctr"/>
            <a:endParaRPr lang="en-US" sz="4400" dirty="0"/>
          </a:p>
        </p:txBody>
      </p:sp>
    </p:spTree>
    <p:extLst>
      <p:ext uri="{BB962C8B-B14F-4D97-AF65-F5344CB8AC3E}">
        <p14:creationId xmlns:p14="http://schemas.microsoft.com/office/powerpoint/2010/main" val="91070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84F81E6B-09F8-4876-9E95-9A25B700AAE7}"/>
              </a:ext>
            </a:extLst>
          </p:cNvPr>
          <p:cNvSpPr txBox="1"/>
          <p:nvPr/>
        </p:nvSpPr>
        <p:spPr>
          <a:xfrm>
            <a:off x="643467" y="1761957"/>
            <a:ext cx="10905066" cy="4393982"/>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u="sng" dirty="0"/>
          </a:p>
          <a:p>
            <a:pPr marL="285750" indent="-228600">
              <a:lnSpc>
                <a:spcPct val="90000"/>
              </a:lnSpc>
              <a:spcAft>
                <a:spcPts val="600"/>
              </a:spcAft>
              <a:buFont typeface="Arial" panose="020B0604020202020204" pitchFamily="34" charset="0"/>
              <a:buChar char="•"/>
            </a:pPr>
            <a:endParaRPr lang="en-US" sz="2000" dirty="0"/>
          </a:p>
        </p:txBody>
      </p:sp>
      <p:sp>
        <p:nvSpPr>
          <p:cNvPr id="54" name="Rectangle 5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Rectangle 5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3" descr="A group of people holding hands&#10;&#10;Description automatically generated with low confidence">
            <a:extLst>
              <a:ext uri="{FF2B5EF4-FFF2-40B4-BE49-F238E27FC236}">
                <a16:creationId xmlns:a16="http://schemas.microsoft.com/office/drawing/2014/main" id="{ABA36683-855D-4599-A1FD-C58728462599}"/>
              </a:ext>
            </a:extLst>
          </p:cNvPr>
          <p:cNvPicPr>
            <a:picLocks noGrp="1" noChangeAspect="1"/>
          </p:cNvPicPr>
          <p:nvPr>
            <p:ph idx="1"/>
          </p:nvPr>
        </p:nvPicPr>
        <p:blipFill>
          <a:blip r:embed="rId2"/>
          <a:stretch>
            <a:fillRect/>
          </a:stretch>
        </p:blipFill>
        <p:spPr>
          <a:xfrm>
            <a:off x="7257950" y="3123459"/>
            <a:ext cx="4625883" cy="3631318"/>
          </a:xfrm>
          <a:prstGeom prst="rect">
            <a:avLst/>
          </a:prstGeom>
        </p:spPr>
      </p:pic>
      <p:sp>
        <p:nvSpPr>
          <p:cNvPr id="5" name="TextBox 4">
            <a:extLst>
              <a:ext uri="{FF2B5EF4-FFF2-40B4-BE49-F238E27FC236}">
                <a16:creationId xmlns:a16="http://schemas.microsoft.com/office/drawing/2014/main" id="{0C06CC79-5286-4032-8663-33387999ABC3}"/>
              </a:ext>
            </a:extLst>
          </p:cNvPr>
          <p:cNvSpPr txBox="1"/>
          <p:nvPr/>
        </p:nvSpPr>
        <p:spPr>
          <a:xfrm>
            <a:off x="643467" y="352189"/>
            <a:ext cx="7200900" cy="6555641"/>
          </a:xfrm>
          <a:prstGeom prst="rect">
            <a:avLst/>
          </a:prstGeom>
          <a:noFill/>
        </p:spPr>
        <p:txBody>
          <a:bodyPr wrap="square" rtlCol="0">
            <a:spAutoFit/>
          </a:bodyPr>
          <a:lstStyle/>
          <a:p>
            <a:r>
              <a:rPr lang="en-US" sz="5400" dirty="0"/>
              <a:t>Remember….</a:t>
            </a:r>
          </a:p>
          <a:p>
            <a:endParaRPr lang="en-US" sz="4000" dirty="0"/>
          </a:p>
          <a:p>
            <a:r>
              <a:rPr lang="en-US" sz="4000" dirty="0"/>
              <a:t>As an REA Representative, you are the vital link between the decisions of union leadership and the concerns of the members at your worksite. </a:t>
            </a:r>
            <a:r>
              <a:rPr lang="en-US" sz="4000" b="1" dirty="0"/>
              <a:t>You bring REA together! </a:t>
            </a:r>
          </a:p>
          <a:p>
            <a:pPr algn="ctr"/>
            <a:endParaRPr lang="en-US" sz="5400" dirty="0"/>
          </a:p>
          <a:p>
            <a:pPr algn="ctr"/>
            <a:endParaRPr lang="en-US" dirty="0"/>
          </a:p>
        </p:txBody>
      </p:sp>
    </p:spTree>
    <p:extLst>
      <p:ext uri="{BB962C8B-B14F-4D97-AF65-F5344CB8AC3E}">
        <p14:creationId xmlns:p14="http://schemas.microsoft.com/office/powerpoint/2010/main" val="3729197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1266</TotalTime>
  <Words>657</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NonBreakingSpaceOverride</vt:lpstr>
      <vt:lpstr>Office Theme</vt:lpstr>
      <vt:lpstr>Site  Representative 101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Representative 101</dc:title>
  <dc:creator>Young-El, Boaz [VA]</dc:creator>
  <cp:lastModifiedBy>Kail, Amanda [VA]</cp:lastModifiedBy>
  <cp:revision>3</cp:revision>
  <dcterms:created xsi:type="dcterms:W3CDTF">2022-01-20T16:12:43Z</dcterms:created>
  <dcterms:modified xsi:type="dcterms:W3CDTF">2022-01-21T16:50:33Z</dcterms:modified>
</cp:coreProperties>
</file>